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handoutMasterIdLst>
    <p:handoutMasterId r:id="rId16"/>
  </p:handoutMasterIdLst>
  <p:sldIdLst>
    <p:sldId id="278" r:id="rId2"/>
    <p:sldId id="323" r:id="rId3"/>
    <p:sldId id="329" r:id="rId4"/>
    <p:sldId id="334" r:id="rId5"/>
    <p:sldId id="332" r:id="rId6"/>
    <p:sldId id="324" r:id="rId7"/>
    <p:sldId id="333" r:id="rId8"/>
    <p:sldId id="335" r:id="rId9"/>
    <p:sldId id="337" r:id="rId10"/>
    <p:sldId id="326" r:id="rId11"/>
    <p:sldId id="336" r:id="rId12"/>
    <p:sldId id="325" r:id="rId13"/>
    <p:sldId id="31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1514"/>
    <a:srgbClr val="4B0000"/>
    <a:srgbClr val="06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7" autoAdjust="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906470-BD6A-4AF0-B156-642E88553396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12F7A4-E6A6-4D3D-9827-A504089906A0}">
      <dgm:prSet custT="1"/>
      <dgm:spPr/>
      <dgm:t>
        <a:bodyPr/>
        <a:lstStyle/>
        <a:p>
          <a:pPr rtl="0"/>
          <a:r>
            <a:rPr lang="en-US" sz="1800" dirty="0" smtClean="0"/>
            <a:t>Offer coverage to full-time employees</a:t>
          </a:r>
          <a:endParaRPr lang="en-US" sz="1800" dirty="0"/>
        </a:p>
      </dgm:t>
    </dgm:pt>
    <dgm:pt modelId="{FF0A29D7-3A1F-473B-8CF6-538F33B948CE}" type="parTrans" cxnId="{D348F17C-F7D5-48F5-A274-366150C8FAC8}">
      <dgm:prSet/>
      <dgm:spPr/>
      <dgm:t>
        <a:bodyPr/>
        <a:lstStyle/>
        <a:p>
          <a:endParaRPr lang="en-US"/>
        </a:p>
      </dgm:t>
    </dgm:pt>
    <dgm:pt modelId="{F60AC25C-CDDB-4994-8B33-3E7E97B066B5}" type="sibTrans" cxnId="{D348F17C-F7D5-48F5-A274-366150C8FAC8}">
      <dgm:prSet/>
      <dgm:spPr/>
      <dgm:t>
        <a:bodyPr/>
        <a:lstStyle/>
        <a:p>
          <a:endParaRPr lang="en-US"/>
        </a:p>
      </dgm:t>
    </dgm:pt>
    <dgm:pt modelId="{C4F59B8C-B1C6-46B1-9FF6-42F22B685D9C}">
      <dgm:prSet custT="1"/>
      <dgm:spPr/>
      <dgm:t>
        <a:bodyPr/>
        <a:lstStyle/>
        <a:p>
          <a:pPr rtl="0"/>
          <a:r>
            <a:rPr lang="en-US" sz="1800" dirty="0" smtClean="0"/>
            <a:t>Imposed taxes / fees on benefit plans offered by employers</a:t>
          </a:r>
          <a:endParaRPr lang="en-US" sz="1800" dirty="0"/>
        </a:p>
      </dgm:t>
    </dgm:pt>
    <dgm:pt modelId="{FF01135C-8C47-4C1A-A78D-978069F5E632}" type="parTrans" cxnId="{12192CDB-A6D0-4E0D-8C6C-BAC8A637358D}">
      <dgm:prSet/>
      <dgm:spPr/>
      <dgm:t>
        <a:bodyPr/>
        <a:lstStyle/>
        <a:p>
          <a:endParaRPr lang="en-US"/>
        </a:p>
      </dgm:t>
    </dgm:pt>
    <dgm:pt modelId="{968E8276-0EC1-4146-AD61-574BDC62EDF3}" type="sibTrans" cxnId="{12192CDB-A6D0-4E0D-8C6C-BAC8A637358D}">
      <dgm:prSet/>
      <dgm:spPr/>
      <dgm:t>
        <a:bodyPr/>
        <a:lstStyle/>
        <a:p>
          <a:endParaRPr lang="en-US"/>
        </a:p>
      </dgm:t>
    </dgm:pt>
    <dgm:pt modelId="{9044DEF3-5544-4148-B5B3-CF97C8EEFADF}">
      <dgm:prSet custT="1"/>
      <dgm:spPr/>
      <dgm:t>
        <a:bodyPr/>
        <a:lstStyle/>
        <a:p>
          <a:pPr rtl="0"/>
          <a:r>
            <a:rPr lang="en-US" sz="1800" dirty="0" smtClean="0"/>
            <a:t>All individuals are required to have health insurance</a:t>
          </a:r>
          <a:endParaRPr lang="en-US" sz="1800" dirty="0"/>
        </a:p>
      </dgm:t>
    </dgm:pt>
    <dgm:pt modelId="{B9D1596E-92F4-4DBC-91C6-F82B67E73D34}" type="parTrans" cxnId="{FF7CA992-EEAD-4F98-B6FF-58AB6D03D4D3}">
      <dgm:prSet/>
      <dgm:spPr/>
      <dgm:t>
        <a:bodyPr/>
        <a:lstStyle/>
        <a:p>
          <a:endParaRPr lang="en-US"/>
        </a:p>
      </dgm:t>
    </dgm:pt>
    <dgm:pt modelId="{FD3462F9-D8EE-4D79-AEDD-6899AF6E2574}" type="sibTrans" cxnId="{FF7CA992-EEAD-4F98-B6FF-58AB6D03D4D3}">
      <dgm:prSet/>
      <dgm:spPr/>
      <dgm:t>
        <a:bodyPr/>
        <a:lstStyle/>
        <a:p>
          <a:endParaRPr lang="en-US"/>
        </a:p>
      </dgm:t>
    </dgm:pt>
    <dgm:pt modelId="{F85D7DD7-F58C-47B9-8F83-654399D4AFBA}" type="pres">
      <dgm:prSet presAssocID="{42906470-BD6A-4AF0-B156-642E885533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ACA441-774A-44B0-83CB-B37FEEB22C7D}" type="pres">
      <dgm:prSet presAssocID="{DA12F7A4-E6A6-4D3D-9827-A504089906A0}" presName="parentLin" presStyleCnt="0"/>
      <dgm:spPr/>
    </dgm:pt>
    <dgm:pt modelId="{94013CE9-E338-4EBC-A851-ABC952916352}" type="pres">
      <dgm:prSet presAssocID="{DA12F7A4-E6A6-4D3D-9827-A504089906A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9988992-EC4B-4CBF-8FE9-21E3980231AD}" type="pres">
      <dgm:prSet presAssocID="{DA12F7A4-E6A6-4D3D-9827-A504089906A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81F62-3514-49F6-9FB6-C48F4F8C081D}" type="pres">
      <dgm:prSet presAssocID="{DA12F7A4-E6A6-4D3D-9827-A504089906A0}" presName="negativeSpace" presStyleCnt="0"/>
      <dgm:spPr/>
    </dgm:pt>
    <dgm:pt modelId="{4548F4F6-0423-46A9-96A0-2697E3E48AEF}" type="pres">
      <dgm:prSet presAssocID="{DA12F7A4-E6A6-4D3D-9827-A504089906A0}" presName="childText" presStyleLbl="conFgAcc1" presStyleIdx="0" presStyleCnt="3">
        <dgm:presLayoutVars>
          <dgm:bulletEnabled val="1"/>
        </dgm:presLayoutVars>
      </dgm:prSet>
      <dgm:spPr/>
    </dgm:pt>
    <dgm:pt modelId="{0224768E-AECC-4122-9D28-5CCEE607699E}" type="pres">
      <dgm:prSet presAssocID="{F60AC25C-CDDB-4994-8B33-3E7E97B066B5}" presName="spaceBetweenRectangles" presStyleCnt="0"/>
      <dgm:spPr/>
    </dgm:pt>
    <dgm:pt modelId="{DCC95FE3-A102-4751-BE6B-2142198E8C99}" type="pres">
      <dgm:prSet presAssocID="{C4F59B8C-B1C6-46B1-9FF6-42F22B685D9C}" presName="parentLin" presStyleCnt="0"/>
      <dgm:spPr/>
    </dgm:pt>
    <dgm:pt modelId="{EC6BA775-F231-4ED4-B09C-9B2C8186859D}" type="pres">
      <dgm:prSet presAssocID="{C4F59B8C-B1C6-46B1-9FF6-42F22B685D9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21FF067-6971-4DA2-A5A0-2D3E862FB161}" type="pres">
      <dgm:prSet presAssocID="{C4F59B8C-B1C6-46B1-9FF6-42F22B685D9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3F3F0-A89E-4557-842C-2E26EA36EB47}" type="pres">
      <dgm:prSet presAssocID="{C4F59B8C-B1C6-46B1-9FF6-42F22B685D9C}" presName="negativeSpace" presStyleCnt="0"/>
      <dgm:spPr/>
    </dgm:pt>
    <dgm:pt modelId="{54A801A3-0107-4179-976F-DE5A731F7BD7}" type="pres">
      <dgm:prSet presAssocID="{C4F59B8C-B1C6-46B1-9FF6-42F22B685D9C}" presName="childText" presStyleLbl="conFgAcc1" presStyleIdx="1" presStyleCnt="3">
        <dgm:presLayoutVars>
          <dgm:bulletEnabled val="1"/>
        </dgm:presLayoutVars>
      </dgm:prSet>
      <dgm:spPr/>
    </dgm:pt>
    <dgm:pt modelId="{9AA3EAD5-127D-40EA-B0EE-FD04F6589786}" type="pres">
      <dgm:prSet presAssocID="{968E8276-0EC1-4146-AD61-574BDC62EDF3}" presName="spaceBetweenRectangles" presStyleCnt="0"/>
      <dgm:spPr/>
    </dgm:pt>
    <dgm:pt modelId="{C26A8511-D34B-4E0A-8382-9B10F6D8710F}" type="pres">
      <dgm:prSet presAssocID="{9044DEF3-5544-4148-B5B3-CF97C8EEFADF}" presName="parentLin" presStyleCnt="0"/>
      <dgm:spPr/>
    </dgm:pt>
    <dgm:pt modelId="{9A485F58-8AD5-401E-91AE-44BEB121D511}" type="pres">
      <dgm:prSet presAssocID="{9044DEF3-5544-4148-B5B3-CF97C8EEFAD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A44D93A-8A4C-4D76-A210-4084A55E800A}" type="pres">
      <dgm:prSet presAssocID="{9044DEF3-5544-4148-B5B3-CF97C8EEFAD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2C926-F957-4E48-876E-48270214A2EF}" type="pres">
      <dgm:prSet presAssocID="{9044DEF3-5544-4148-B5B3-CF97C8EEFADF}" presName="negativeSpace" presStyleCnt="0"/>
      <dgm:spPr/>
    </dgm:pt>
    <dgm:pt modelId="{8ED13A6D-21A8-47BD-ADAE-3E0595877083}" type="pres">
      <dgm:prSet presAssocID="{9044DEF3-5544-4148-B5B3-CF97C8EEFAD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ADF2A4A-D126-4B8F-B192-98C612C5B188}" type="presOf" srcId="{9044DEF3-5544-4148-B5B3-CF97C8EEFADF}" destId="{0A44D93A-8A4C-4D76-A210-4084A55E800A}" srcOrd="1" destOrd="0" presId="urn:microsoft.com/office/officeart/2005/8/layout/list1"/>
    <dgm:cxn modelId="{23C86E58-05CE-4745-BED6-F66C2A8F709B}" type="presOf" srcId="{DA12F7A4-E6A6-4D3D-9827-A504089906A0}" destId="{49988992-EC4B-4CBF-8FE9-21E3980231AD}" srcOrd="1" destOrd="0" presId="urn:microsoft.com/office/officeart/2005/8/layout/list1"/>
    <dgm:cxn modelId="{12192CDB-A6D0-4E0D-8C6C-BAC8A637358D}" srcId="{42906470-BD6A-4AF0-B156-642E88553396}" destId="{C4F59B8C-B1C6-46B1-9FF6-42F22B685D9C}" srcOrd="1" destOrd="0" parTransId="{FF01135C-8C47-4C1A-A78D-978069F5E632}" sibTransId="{968E8276-0EC1-4146-AD61-574BDC62EDF3}"/>
    <dgm:cxn modelId="{D348F17C-F7D5-48F5-A274-366150C8FAC8}" srcId="{42906470-BD6A-4AF0-B156-642E88553396}" destId="{DA12F7A4-E6A6-4D3D-9827-A504089906A0}" srcOrd="0" destOrd="0" parTransId="{FF0A29D7-3A1F-473B-8CF6-538F33B948CE}" sibTransId="{F60AC25C-CDDB-4994-8B33-3E7E97B066B5}"/>
    <dgm:cxn modelId="{1ECEF051-5B36-438B-8662-E53707985F95}" type="presOf" srcId="{42906470-BD6A-4AF0-B156-642E88553396}" destId="{F85D7DD7-F58C-47B9-8F83-654399D4AFBA}" srcOrd="0" destOrd="0" presId="urn:microsoft.com/office/officeart/2005/8/layout/list1"/>
    <dgm:cxn modelId="{C2652D36-8344-4973-9BB1-A8D705B3A41B}" type="presOf" srcId="{9044DEF3-5544-4148-B5B3-CF97C8EEFADF}" destId="{9A485F58-8AD5-401E-91AE-44BEB121D511}" srcOrd="0" destOrd="0" presId="urn:microsoft.com/office/officeart/2005/8/layout/list1"/>
    <dgm:cxn modelId="{05D5A460-8C65-40B5-9E99-74A7CF8D2138}" type="presOf" srcId="{C4F59B8C-B1C6-46B1-9FF6-42F22B685D9C}" destId="{EC6BA775-F231-4ED4-B09C-9B2C8186859D}" srcOrd="0" destOrd="0" presId="urn:microsoft.com/office/officeart/2005/8/layout/list1"/>
    <dgm:cxn modelId="{FF7CA992-EEAD-4F98-B6FF-58AB6D03D4D3}" srcId="{42906470-BD6A-4AF0-B156-642E88553396}" destId="{9044DEF3-5544-4148-B5B3-CF97C8EEFADF}" srcOrd="2" destOrd="0" parTransId="{B9D1596E-92F4-4DBC-91C6-F82B67E73D34}" sibTransId="{FD3462F9-D8EE-4D79-AEDD-6899AF6E2574}"/>
    <dgm:cxn modelId="{8624BCB5-75F8-43FA-B04D-7E74B6DEEBA2}" type="presOf" srcId="{DA12F7A4-E6A6-4D3D-9827-A504089906A0}" destId="{94013CE9-E338-4EBC-A851-ABC952916352}" srcOrd="0" destOrd="0" presId="urn:microsoft.com/office/officeart/2005/8/layout/list1"/>
    <dgm:cxn modelId="{FB3C514D-2BAD-44A5-826C-AA74B7D05D51}" type="presOf" srcId="{C4F59B8C-B1C6-46B1-9FF6-42F22B685D9C}" destId="{521FF067-6971-4DA2-A5A0-2D3E862FB161}" srcOrd="1" destOrd="0" presId="urn:microsoft.com/office/officeart/2005/8/layout/list1"/>
    <dgm:cxn modelId="{A14CEF17-473D-4E80-82E8-F1539D98379D}" type="presParOf" srcId="{F85D7DD7-F58C-47B9-8F83-654399D4AFBA}" destId="{F8ACA441-774A-44B0-83CB-B37FEEB22C7D}" srcOrd="0" destOrd="0" presId="urn:microsoft.com/office/officeart/2005/8/layout/list1"/>
    <dgm:cxn modelId="{28857F60-4E48-4934-B824-CA42BE917452}" type="presParOf" srcId="{F8ACA441-774A-44B0-83CB-B37FEEB22C7D}" destId="{94013CE9-E338-4EBC-A851-ABC952916352}" srcOrd="0" destOrd="0" presId="urn:microsoft.com/office/officeart/2005/8/layout/list1"/>
    <dgm:cxn modelId="{0ECA89DD-A53C-4B79-B202-8B2F406CDA47}" type="presParOf" srcId="{F8ACA441-774A-44B0-83CB-B37FEEB22C7D}" destId="{49988992-EC4B-4CBF-8FE9-21E3980231AD}" srcOrd="1" destOrd="0" presId="urn:microsoft.com/office/officeart/2005/8/layout/list1"/>
    <dgm:cxn modelId="{A817853D-7819-40DD-9691-1D5C9EB578AB}" type="presParOf" srcId="{F85D7DD7-F58C-47B9-8F83-654399D4AFBA}" destId="{AF281F62-3514-49F6-9FB6-C48F4F8C081D}" srcOrd="1" destOrd="0" presId="urn:microsoft.com/office/officeart/2005/8/layout/list1"/>
    <dgm:cxn modelId="{144F6258-1FA1-4E9D-81AE-0CCD1CE440B7}" type="presParOf" srcId="{F85D7DD7-F58C-47B9-8F83-654399D4AFBA}" destId="{4548F4F6-0423-46A9-96A0-2697E3E48AEF}" srcOrd="2" destOrd="0" presId="urn:microsoft.com/office/officeart/2005/8/layout/list1"/>
    <dgm:cxn modelId="{ACDE7DB6-BFB6-4C32-B13B-516BF0573850}" type="presParOf" srcId="{F85D7DD7-F58C-47B9-8F83-654399D4AFBA}" destId="{0224768E-AECC-4122-9D28-5CCEE607699E}" srcOrd="3" destOrd="0" presId="urn:microsoft.com/office/officeart/2005/8/layout/list1"/>
    <dgm:cxn modelId="{02E6A774-CE77-4997-8A1A-56B5131D106E}" type="presParOf" srcId="{F85D7DD7-F58C-47B9-8F83-654399D4AFBA}" destId="{DCC95FE3-A102-4751-BE6B-2142198E8C99}" srcOrd="4" destOrd="0" presId="urn:microsoft.com/office/officeart/2005/8/layout/list1"/>
    <dgm:cxn modelId="{32354F58-5946-48CA-97DD-AEC4F93E850C}" type="presParOf" srcId="{DCC95FE3-A102-4751-BE6B-2142198E8C99}" destId="{EC6BA775-F231-4ED4-B09C-9B2C8186859D}" srcOrd="0" destOrd="0" presId="urn:microsoft.com/office/officeart/2005/8/layout/list1"/>
    <dgm:cxn modelId="{F489245E-F83D-4C5F-830E-1FFB14BF51B0}" type="presParOf" srcId="{DCC95FE3-A102-4751-BE6B-2142198E8C99}" destId="{521FF067-6971-4DA2-A5A0-2D3E862FB161}" srcOrd="1" destOrd="0" presId="urn:microsoft.com/office/officeart/2005/8/layout/list1"/>
    <dgm:cxn modelId="{4EDB6616-790E-4233-86C1-11BCE97C3957}" type="presParOf" srcId="{F85D7DD7-F58C-47B9-8F83-654399D4AFBA}" destId="{0223F3F0-A89E-4557-842C-2E26EA36EB47}" srcOrd="5" destOrd="0" presId="urn:microsoft.com/office/officeart/2005/8/layout/list1"/>
    <dgm:cxn modelId="{0837CC93-C1D6-4388-BD68-E2AA9EA6133D}" type="presParOf" srcId="{F85D7DD7-F58C-47B9-8F83-654399D4AFBA}" destId="{54A801A3-0107-4179-976F-DE5A731F7BD7}" srcOrd="6" destOrd="0" presId="urn:microsoft.com/office/officeart/2005/8/layout/list1"/>
    <dgm:cxn modelId="{42567A41-2182-43D7-B186-6829A0434F6F}" type="presParOf" srcId="{F85D7DD7-F58C-47B9-8F83-654399D4AFBA}" destId="{9AA3EAD5-127D-40EA-B0EE-FD04F6589786}" srcOrd="7" destOrd="0" presId="urn:microsoft.com/office/officeart/2005/8/layout/list1"/>
    <dgm:cxn modelId="{4DD85E06-A472-4CCC-AB43-F820B9450EB5}" type="presParOf" srcId="{F85D7DD7-F58C-47B9-8F83-654399D4AFBA}" destId="{C26A8511-D34B-4E0A-8382-9B10F6D8710F}" srcOrd="8" destOrd="0" presId="urn:microsoft.com/office/officeart/2005/8/layout/list1"/>
    <dgm:cxn modelId="{7D8032FD-5560-46E4-BF54-E1F6B999E7E6}" type="presParOf" srcId="{C26A8511-D34B-4E0A-8382-9B10F6D8710F}" destId="{9A485F58-8AD5-401E-91AE-44BEB121D511}" srcOrd="0" destOrd="0" presId="urn:microsoft.com/office/officeart/2005/8/layout/list1"/>
    <dgm:cxn modelId="{9D03E818-E00C-441F-AE76-3B7351A75701}" type="presParOf" srcId="{C26A8511-D34B-4E0A-8382-9B10F6D8710F}" destId="{0A44D93A-8A4C-4D76-A210-4084A55E800A}" srcOrd="1" destOrd="0" presId="urn:microsoft.com/office/officeart/2005/8/layout/list1"/>
    <dgm:cxn modelId="{458222E7-6D22-4AD2-BBA9-DEFF9FF5821E}" type="presParOf" srcId="{F85D7DD7-F58C-47B9-8F83-654399D4AFBA}" destId="{E452C926-F957-4E48-876E-48270214A2EF}" srcOrd="9" destOrd="0" presId="urn:microsoft.com/office/officeart/2005/8/layout/list1"/>
    <dgm:cxn modelId="{1BA20A1E-B8F6-4AD7-8CDA-D767CBA058EE}" type="presParOf" srcId="{F85D7DD7-F58C-47B9-8F83-654399D4AFBA}" destId="{8ED13A6D-21A8-47BD-ADAE-3E05958770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8F4F6-0423-46A9-96A0-2697E3E48AEF}">
      <dsp:nvSpPr>
        <dsp:cNvPr id="0" name=""/>
        <dsp:cNvSpPr/>
      </dsp:nvSpPr>
      <dsp:spPr>
        <a:xfrm>
          <a:off x="0" y="528180"/>
          <a:ext cx="790575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88992-EC4B-4CBF-8FE9-21E3980231AD}">
      <dsp:nvSpPr>
        <dsp:cNvPr id="0" name=""/>
        <dsp:cNvSpPr/>
      </dsp:nvSpPr>
      <dsp:spPr>
        <a:xfrm>
          <a:off x="395287" y="26340"/>
          <a:ext cx="5534025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73" tIns="0" rIns="209173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Offer coverage to full-time employees</a:t>
          </a:r>
          <a:endParaRPr lang="en-US" sz="1800" kern="1200" dirty="0"/>
        </a:p>
      </dsp:txBody>
      <dsp:txXfrm>
        <a:off x="444283" y="75336"/>
        <a:ext cx="5436033" cy="905688"/>
      </dsp:txXfrm>
    </dsp:sp>
    <dsp:sp modelId="{54A801A3-0107-4179-976F-DE5A731F7BD7}">
      <dsp:nvSpPr>
        <dsp:cNvPr id="0" name=""/>
        <dsp:cNvSpPr/>
      </dsp:nvSpPr>
      <dsp:spPr>
        <a:xfrm>
          <a:off x="0" y="2070420"/>
          <a:ext cx="790575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1FF067-6971-4DA2-A5A0-2D3E862FB161}">
      <dsp:nvSpPr>
        <dsp:cNvPr id="0" name=""/>
        <dsp:cNvSpPr/>
      </dsp:nvSpPr>
      <dsp:spPr>
        <a:xfrm>
          <a:off x="395287" y="1568580"/>
          <a:ext cx="5534025" cy="1003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73" tIns="0" rIns="209173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Imposed taxes / fees on benefit plans offered by employers</a:t>
          </a:r>
          <a:endParaRPr lang="en-US" sz="1800" kern="1200" dirty="0"/>
        </a:p>
      </dsp:txBody>
      <dsp:txXfrm>
        <a:off x="444283" y="1617576"/>
        <a:ext cx="5436033" cy="905688"/>
      </dsp:txXfrm>
    </dsp:sp>
    <dsp:sp modelId="{8ED13A6D-21A8-47BD-ADAE-3E0595877083}">
      <dsp:nvSpPr>
        <dsp:cNvPr id="0" name=""/>
        <dsp:cNvSpPr/>
      </dsp:nvSpPr>
      <dsp:spPr>
        <a:xfrm>
          <a:off x="0" y="3612660"/>
          <a:ext cx="790575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44D93A-8A4C-4D76-A210-4084A55E800A}">
      <dsp:nvSpPr>
        <dsp:cNvPr id="0" name=""/>
        <dsp:cNvSpPr/>
      </dsp:nvSpPr>
      <dsp:spPr>
        <a:xfrm>
          <a:off x="395287" y="3110820"/>
          <a:ext cx="5534025" cy="1003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173" tIns="0" rIns="209173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All individuals are required to have health insurance</a:t>
          </a:r>
          <a:endParaRPr lang="en-US" sz="1800" kern="1200" dirty="0"/>
        </a:p>
      </dsp:txBody>
      <dsp:txXfrm>
        <a:off x="444283" y="3159816"/>
        <a:ext cx="5436033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DBD89-2F5E-45BD-AE5A-F1C9B1C716AC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BBA69-EE6F-487D-BCCD-CBBC5544E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92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E90EF-A38E-4727-AF1C-67478F63A3A4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1D34A3-3700-4ED9-BB27-DDDF65ACEC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6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16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38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95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28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9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02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882033-C57F-41FF-B40B-436D4C58D2A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03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45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882033-C57F-41FF-B40B-436D4C58D2A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1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3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75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1D34A3-3700-4ED9-BB27-DDDF65ACEC6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6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49295" y="304800"/>
            <a:ext cx="8229600" cy="1143000"/>
          </a:xfrm>
        </p:spPr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 flipV="1">
            <a:off x="827776" y="885829"/>
            <a:ext cx="2867924" cy="213821"/>
            <a:chOff x="855195" y="897405"/>
            <a:chExt cx="2116605" cy="289955"/>
          </a:xfrm>
        </p:grpSpPr>
        <p:grpSp>
          <p:nvGrpSpPr>
            <p:cNvPr id="12" name="Group 11"/>
            <p:cNvGrpSpPr/>
            <p:nvPr/>
          </p:nvGrpSpPr>
          <p:grpSpPr>
            <a:xfrm>
              <a:off x="895350" y="914400"/>
              <a:ext cx="2076450" cy="272960"/>
              <a:chOff x="895350" y="914400"/>
              <a:chExt cx="2076450" cy="272960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895350" y="914400"/>
                <a:ext cx="2043625" cy="228600"/>
                <a:chOff x="-9237" y="2209800"/>
                <a:chExt cx="5449134" cy="1084723"/>
              </a:xfrm>
            </p:grpSpPr>
            <p:sp>
              <p:nvSpPr>
                <p:cNvPr id="16" name="Freeform 15"/>
                <p:cNvSpPr>
                  <a:spLocks/>
                </p:cNvSpPr>
                <p:nvPr userDrawn="1"/>
              </p:nvSpPr>
              <p:spPr bwMode="auto">
                <a:xfrm>
                  <a:off x="499273" y="2366998"/>
                  <a:ext cx="4940624" cy="921076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0"/>
                    </a:cxn>
                    <a:cxn ang="0">
                      <a:pos x="5760" y="0"/>
                    </a:cxn>
                    <a:cxn ang="0">
                      <a:pos x="5760" y="528"/>
                    </a:cxn>
                    <a:cxn ang="0">
                      <a:pos x="48" y="0"/>
                    </a:cxn>
                  </a:cxnLst>
                  <a:rect l="0" t="0" r="0" b="0"/>
                  <a:pathLst>
                    <a:path w="7485" h="337">
                      <a:moveTo>
                        <a:pt x="0" y="2"/>
                      </a:moveTo>
                      <a:lnTo>
                        <a:pt x="7485" y="337"/>
                      </a:lnTo>
                      <a:lnTo>
                        <a:pt x="5558" y="337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chemeClr val="accent1">
                    <a:tint val="65000"/>
                    <a:satMod val="115000"/>
                    <a:alpha val="40000"/>
                  </a:scheme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>
                  <a:extLst/>
                </a:lstStyle>
                <a:p>
                  <a:endParaRPr kumimoji="0" lang="en-US" dirty="0"/>
                </a:p>
              </p:txBody>
            </p:sp>
            <p:sp>
              <p:nvSpPr>
                <p:cNvPr id="17" name="Freeform 16"/>
                <p:cNvSpPr>
                  <a:spLocks/>
                </p:cNvSpPr>
                <p:nvPr userDrawn="1"/>
              </p:nvSpPr>
              <p:spPr bwMode="auto">
                <a:xfrm>
                  <a:off x="485717" y="2361073"/>
                  <a:ext cx="3690451" cy="933450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0"/>
                    </a:cxn>
                    <a:cxn ang="0">
                      <a:pos x="5760" y="0"/>
                    </a:cxn>
                    <a:cxn ang="0">
                      <a:pos x="5760" y="528"/>
                    </a:cxn>
                    <a:cxn ang="0">
                      <a:pos x="48" y="0"/>
                    </a:cxn>
                  </a:cxnLst>
                  <a:rect l="0" t="0" r="0" b="0"/>
                  <a:pathLst>
                    <a:path w="5591" h="588">
                      <a:moveTo>
                        <a:pt x="0" y="0"/>
                      </a:moveTo>
                      <a:lnTo>
                        <a:pt x="5591" y="585"/>
                      </a:lnTo>
                      <a:lnTo>
                        <a:pt x="4415" y="588"/>
                      </a:lnTo>
                      <a:lnTo>
                        <a:pt x="12" y="4"/>
                      </a:lnTo>
                    </a:path>
                  </a:pathLst>
                </a:custGeom>
                <a:solidFill>
                  <a:srgbClr val="000000">
                    <a:alpha val="100000"/>
                  </a:srgb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>
                  <a:extLst/>
                </a:lstStyle>
                <a:p>
                  <a:endParaRPr kumimoji="0" lang="en-US" dirty="0"/>
                </a:p>
              </p:txBody>
            </p:sp>
            <p:sp>
              <p:nvSpPr>
                <p:cNvPr id="18" name="Right Triangle 17"/>
                <p:cNvSpPr>
                  <a:spLocks/>
                </p:cNvSpPr>
                <p:nvPr userDrawn="1"/>
              </p:nvSpPr>
              <p:spPr bwMode="auto">
                <a:xfrm>
                  <a:off x="13008" y="2213262"/>
                  <a:ext cx="3402314" cy="1080868"/>
                </a:xfrm>
                <a:prstGeom prst="rtTriangle">
                  <a:avLst/>
                </a:prstGeom>
                <a:blipFill>
                  <a:blip r:embed="rId2" cstate="print">
                    <a:alphaModFix amt="50000"/>
                  </a:blip>
                  <a:tile tx="0" ty="0" sx="50000" sy="50000" flip="none" algn="t"/>
                </a:blipFill>
                <a:ln w="12700" cap="rnd" cmpd="thickThin" algn="ctr">
                  <a:noFill/>
                  <a:prstDash val="solid"/>
                </a:ln>
                <a:effectLst>
                  <a:fillOverlay blend="mult">
                    <a:gradFill flip="none" rotWithShape="1">
                      <a:gsLst>
                        <a:gs pos="0">
                          <a:schemeClr val="accent1">
                            <a:shade val="20000"/>
                            <a:satMod val="176000"/>
                            <a:alpha val="100000"/>
                          </a:schemeClr>
                        </a:gs>
                        <a:gs pos="18000">
                          <a:schemeClr val="accent1">
                            <a:shade val="48000"/>
                            <a:satMod val="153000"/>
                            <a:alpha val="100000"/>
                          </a:schemeClr>
                        </a:gs>
                        <a:gs pos="43000">
                          <a:schemeClr val="accent1">
                            <a:tint val="86000"/>
                            <a:satMod val="149000"/>
                            <a:alpha val="100000"/>
                          </a:schemeClr>
                        </a:gs>
                        <a:gs pos="45000">
                          <a:schemeClr val="accent1">
                            <a:tint val="85000"/>
                            <a:satMod val="150000"/>
                            <a:alpha val="100000"/>
                          </a:schemeClr>
                        </a:gs>
                        <a:gs pos="50000">
                          <a:schemeClr val="accent1">
                            <a:tint val="86000"/>
                            <a:satMod val="149000"/>
                            <a:alpha val="100000"/>
                          </a:schemeClr>
                        </a:gs>
                        <a:gs pos="79000">
                          <a:schemeClr val="accent1">
                            <a:shade val="53000"/>
                            <a:satMod val="150000"/>
                            <a:alpha val="100000"/>
                          </a:schemeClr>
                        </a:gs>
                        <a:gs pos="100000">
                          <a:schemeClr val="accent1">
                            <a:shade val="25000"/>
                            <a:satMod val="170000"/>
                            <a:alpha val="100000"/>
                          </a:schemeClr>
                        </a:gs>
                      </a:gsLst>
                      <a:lin ang="450000" scaled="1"/>
                      <a:tileRect/>
                    </a:gradFill>
                  </a:fillOverlay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anchor="ctr" compatLnSpc="1"/>
                <a:lstStyle>
                  <a:extLst/>
                </a:lstStyle>
                <a:p>
                  <a:pPr algn="ctr" eaLnBrk="1" latinLnBrk="0" hangingPunct="1"/>
                  <a:endParaRPr kumimoji="0" lang="en-US" dirty="0"/>
                </a:p>
              </p:txBody>
            </p:sp>
            <p:cxnSp>
              <p:nvCxnSpPr>
                <p:cNvPr id="19" name="Straight Connector 18"/>
                <p:cNvCxnSpPr/>
                <p:nvPr userDrawn="1"/>
              </p:nvCxnSpPr>
              <p:spPr>
                <a:xfrm>
                  <a:off x="-9237" y="2209800"/>
                  <a:ext cx="3405509" cy="1084383"/>
                </a:xfrm>
                <a:prstGeom prst="line">
                  <a:avLst/>
                </a:prstGeom>
                <a:noFill/>
                <a:ln w="12065" cap="flat" cmpd="sng" algn="ctr">
                  <a:gradFill>
                    <a:gsLst>
                      <a:gs pos="45000">
                        <a:schemeClr val="accent1">
                          <a:tint val="70000"/>
                          <a:satMod val="110000"/>
                        </a:schemeClr>
                      </a:gs>
                      <a:gs pos="15000">
                        <a:schemeClr val="accent1">
                          <a:shade val="40000"/>
                          <a:satMod val="110000"/>
                        </a:schemeClr>
                      </a:gs>
                    </a:gsLst>
                    <a:lin ang="5400000" scaled="1"/>
                  </a:gradFill>
                  <a:prstDash val="solid"/>
                  <a:miter lim="800000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Rectangle 14"/>
              <p:cNvSpPr/>
              <p:nvPr/>
            </p:nvSpPr>
            <p:spPr>
              <a:xfrm>
                <a:off x="895350" y="1141641"/>
                <a:ext cx="207645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3" name="Rounded Rectangle 12"/>
            <p:cNvSpPr/>
            <p:nvPr/>
          </p:nvSpPr>
          <p:spPr>
            <a:xfrm>
              <a:off x="855195" y="897405"/>
              <a:ext cx="50322" cy="27296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13008" y="5791200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4089EF-86F9-49F2-83AA-B120DA4BC1DF}" type="datetimeFigureOut">
              <a:rPr lang="en-US" smtClean="0"/>
              <a:pPr/>
              <a:t>12/2/2014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DA9A5E-A302-4AC0-ACDF-5CF07046E5C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>
          <a:xfrm>
            <a:off x="6918533" y="6172200"/>
            <a:ext cx="1859280" cy="5693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b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842963" y="2895600"/>
            <a:ext cx="7234237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rgbClr val="890000"/>
              </a:buClr>
              <a:buFont typeface="Wingdings" pitchFamily="2" charset="2"/>
              <a:buNone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rgbClr val="890000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Medical Benefit Overview</a:t>
            </a:r>
            <a:endParaRPr lang="en-US" sz="28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Clr>
                <a:srgbClr val="890000"/>
              </a:buClr>
              <a:buFont typeface="Wingdings" pitchFamily="2" charset="2"/>
              <a:buNone/>
            </a:pPr>
            <a:endParaRPr lang="en-US" sz="2800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351252"/>
            <a:ext cx="2209800" cy="139821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9"/>
          <a:stretch/>
        </p:blipFill>
        <p:spPr>
          <a:xfrm>
            <a:off x="3567450" y="1213513"/>
            <a:ext cx="1785262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3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776384" y="487019"/>
            <a:ext cx="72246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Health Savings Account</a:t>
            </a:r>
            <a:endParaRPr lang="en-US" dirty="0">
              <a:solidFill>
                <a:srgbClr val="4B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6013" y="1447800"/>
            <a:ext cx="8733971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93" tIns="43247" rIns="86493" bIns="43247"/>
          <a:lstStyle/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Plan being offered is qualified high deductible health plan (HDHP)</a:t>
            </a: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sz="24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Health Savings Accounts (HSA’s) are tax-advantaged savings accounts that can accompany a HDHP</a:t>
            </a: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sz="24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Allows you to save money to cover health expenses</a:t>
            </a: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sz="24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Account grows through tax-deferred investment earnings</a:t>
            </a: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sz="24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Funds remain in the account from year to year, just like an IRA</a:t>
            </a:r>
          </a:p>
        </p:txBody>
      </p:sp>
    </p:spTree>
    <p:extLst>
      <p:ext uri="{BB962C8B-B14F-4D97-AF65-F5344CB8AC3E}">
        <p14:creationId xmlns:p14="http://schemas.microsoft.com/office/powerpoint/2010/main" val="2948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776384" y="487019"/>
            <a:ext cx="72246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Health Savings Account</a:t>
            </a:r>
            <a:endParaRPr lang="en-US" dirty="0">
              <a:solidFill>
                <a:srgbClr val="4B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6013" y="1447800"/>
            <a:ext cx="8733971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93" tIns="43247" rIns="86493" bIns="43247"/>
          <a:lstStyle/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Maximum contribution amounts for 2015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Single - $3,350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Family - $6,650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sz="24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HSA Vendors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Lake Michigan Credit Union – (800) 242.9790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HSA Authority – (888) </a:t>
            </a: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472.8697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Check your local bank for HSA options</a:t>
            </a:r>
            <a:endParaRPr lang="en-US" sz="24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48768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A1514"/>
                </a:solidFill>
                <a:latin typeface="Calibri" panose="020F0502020204030204" pitchFamily="34" charset="0"/>
              </a:rPr>
              <a:t>Note:  In order to contribute to an HSA, you cannot be covered by another type of insurance (unless it’s a dental or vision plan, or another qualified HDHP). </a:t>
            </a:r>
            <a:endParaRPr lang="en-US" dirty="0">
              <a:solidFill>
                <a:srgbClr val="3A1514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809092" y="484233"/>
            <a:ext cx="60054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Employee Contributions</a:t>
            </a:r>
            <a:endParaRPr lang="en-US" dirty="0">
              <a:solidFill>
                <a:srgbClr val="4B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247734"/>
              </p:ext>
            </p:extLst>
          </p:nvPr>
        </p:nvGraphicFramePr>
        <p:xfrm>
          <a:off x="990600" y="1752600"/>
          <a:ext cx="76200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3181"/>
                <a:gridCol w="3636819"/>
              </a:tblGrid>
              <a:tr h="72186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Contract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A151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Monthly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3A1514"/>
                    </a:solidFill>
                  </a:tcPr>
                </a:tc>
              </a:tr>
              <a:tr h="642007">
                <a:tc>
                  <a:txBody>
                    <a:bodyPr/>
                    <a:lstStyle/>
                    <a:p>
                      <a:r>
                        <a:rPr lang="en-US" dirty="0" smtClean="0"/>
                        <a:t>Single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$101.29</a:t>
                      </a:r>
                      <a:endParaRPr lang="en-US" dirty="0"/>
                    </a:p>
                  </a:txBody>
                  <a:tcPr anchor="ctr"/>
                </a:tc>
              </a:tr>
              <a:tr h="881269">
                <a:tc>
                  <a:txBody>
                    <a:bodyPr/>
                    <a:lstStyle/>
                    <a:p>
                      <a:r>
                        <a:rPr lang="en-US" dirty="0" smtClean="0"/>
                        <a:t>Two-Person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$558.12</a:t>
                      </a:r>
                      <a:endParaRPr lang="en-US" dirty="0"/>
                    </a:p>
                  </a:txBody>
                  <a:tcPr anchor="ctr"/>
                </a:tc>
              </a:tr>
              <a:tr h="650461">
                <a:tc>
                  <a:txBody>
                    <a:bodyPr/>
                    <a:lstStyle/>
                    <a:p>
                      <a:r>
                        <a:rPr lang="en-US" dirty="0" smtClean="0"/>
                        <a:t>Family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$753.91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9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76384" y="1524000"/>
            <a:ext cx="789676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93" tIns="43247" rIns="86493" bIns="43247"/>
          <a:lstStyle/>
          <a:p>
            <a:pPr marL="324349" indent="-324349">
              <a:spcBef>
                <a:spcPts val="4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Complete enrollment form if electing benefit plan</a:t>
            </a:r>
          </a:p>
          <a:p>
            <a:pPr marL="324349" indent="-324349">
              <a:spcBef>
                <a:spcPts val="400"/>
              </a:spcBef>
              <a:buClr>
                <a:schemeClr val="tx2"/>
              </a:buClr>
              <a:buFont typeface="Wingdings" pitchFamily="2" charset="2"/>
              <a:buChar char="v"/>
            </a:pP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Complete waiver form if declining coverage</a:t>
            </a:r>
          </a:p>
          <a:p>
            <a:pPr marL="324349" indent="-324349">
              <a:spcBef>
                <a:spcPts val="400"/>
              </a:spcBef>
              <a:buClr>
                <a:schemeClr val="tx2"/>
              </a:buClr>
              <a:buFont typeface="Wingdings" pitchFamily="2" charset="2"/>
              <a:buChar char="v"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chemeClr val="tx2"/>
              </a:buClr>
              <a:buFont typeface="Wingdings" pitchFamily="2" charset="2"/>
              <a:buChar char="v"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Your form must be completed and turned in to Human Resources 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during the orientation period</a:t>
            </a: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776384" y="487019"/>
            <a:ext cx="72246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 fontScale="7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Open Enrollment Forms Completion Deadline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295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770626" y="487019"/>
            <a:ext cx="8686800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Agenda</a:t>
            </a:r>
            <a:endParaRPr lang="en-US" dirty="0">
              <a:solidFill>
                <a:srgbClr val="4B0000"/>
              </a:solidFill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751576" y="1688121"/>
            <a:ext cx="7905751" cy="3189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93" tIns="43247" rIns="86493" bIns="43247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571500">
              <a:defRPr sz="24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Health Care Reform</a:t>
            </a:r>
            <a:endParaRPr lang="en-US" sz="36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buClr>
                <a:srgbClr val="4B0000"/>
              </a:buClr>
              <a:buFont typeface="Wingdings" pitchFamily="2" charset="2"/>
              <a:buChar char="v"/>
            </a:pPr>
            <a:endParaRPr lang="en-US" sz="36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Employee Benefit Plans</a:t>
            </a:r>
          </a:p>
          <a:p>
            <a:pPr>
              <a:lnSpc>
                <a:spcPct val="80000"/>
              </a:lnSpc>
              <a:buClr>
                <a:srgbClr val="4B0000"/>
              </a:buClr>
              <a:buFont typeface="Wingdings" pitchFamily="2" charset="2"/>
              <a:buChar char="v"/>
            </a:pPr>
            <a:endParaRPr lang="en-US" sz="36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Health Savings Accounts (HSA’s)</a:t>
            </a:r>
          </a:p>
          <a:p>
            <a:pPr marL="0" indent="0">
              <a:lnSpc>
                <a:spcPct val="80000"/>
              </a:lnSpc>
              <a:buClr>
                <a:srgbClr val="4B0000"/>
              </a:buClr>
            </a:pPr>
            <a:endParaRPr lang="en-US" sz="36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Open Enrollment</a:t>
            </a:r>
            <a:endParaRPr lang="en-US" sz="36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56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52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52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787400" y="1447800"/>
            <a:ext cx="7715250" cy="368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6493" tIns="43247" rIns="86493" bIns="43247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99124193"/>
              </p:ext>
            </p:extLst>
          </p:nvPr>
        </p:nvGraphicFramePr>
        <p:xfrm>
          <a:off x="990600" y="1447800"/>
          <a:ext cx="790575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57787" y="474562"/>
            <a:ext cx="408156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4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Health Care Reform</a:t>
            </a:r>
            <a:endParaRPr lang="en-US" sz="3200" b="1" dirty="0">
              <a:solidFill>
                <a:srgbClr val="4B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10AB2-4AA7-444C-8A30-5A9BBAE8008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1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776384" y="487019"/>
            <a:ext cx="72246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Key Points</a:t>
            </a:r>
            <a:endParaRPr lang="en-US" dirty="0">
              <a:solidFill>
                <a:srgbClr val="4B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67229" y="1371600"/>
            <a:ext cx="7971971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93" tIns="43247" rIns="86493" bIns="43247"/>
          <a:lstStyle/>
          <a:p>
            <a:pPr marL="324349" indent="-324349">
              <a:spcAft>
                <a:spcPts val="2400"/>
              </a:spcAft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Full-time </a:t>
            </a:r>
            <a:r>
              <a:rPr lang="en-US" sz="2800" dirty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employees are eligible</a:t>
            </a:r>
          </a:p>
          <a:p>
            <a:pPr marL="324349" indent="-324349">
              <a:spcAft>
                <a:spcPts val="2400"/>
              </a:spcAft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Offered by Blue Cross Blue Shield of Michigan (BCBSM) and </a:t>
            </a:r>
            <a:r>
              <a:rPr lang="en-US" sz="2800" dirty="0" err="1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OnStaff</a:t>
            </a:r>
            <a:endParaRPr lang="en-US" sz="28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Aft>
                <a:spcPts val="2400"/>
              </a:spcAft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BCBSM offers additional benefits to members</a:t>
            </a:r>
          </a:p>
          <a:p>
            <a:pPr marL="324349" indent="-324349">
              <a:spcAft>
                <a:spcPts val="2400"/>
              </a:spcAft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Benefit plan is compatible with a Health Savings Account (HSA)</a:t>
            </a:r>
            <a:endParaRPr lang="en-US" sz="28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2400"/>
              </a:spcAft>
              <a:buClr>
                <a:srgbClr val="4B0000"/>
              </a:buClr>
            </a:pPr>
            <a:endParaRPr lang="en-US" sz="28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152243"/>
              </p:ext>
            </p:extLst>
          </p:nvPr>
        </p:nvGraphicFramePr>
        <p:xfrm>
          <a:off x="990600" y="1219200"/>
          <a:ext cx="7315200" cy="4037376"/>
        </p:xfrm>
        <a:graphic>
          <a:graphicData uri="http://schemas.openxmlformats.org/drawingml/2006/table">
            <a:tbl>
              <a:tblPr/>
              <a:tblGrid>
                <a:gridCol w="325445"/>
                <a:gridCol w="2278117"/>
                <a:gridCol w="402021"/>
                <a:gridCol w="2086679"/>
                <a:gridCol w="344589"/>
                <a:gridCol w="1878349"/>
              </a:tblGrid>
              <a:tr h="252088">
                <a:tc gridSpan="6"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4191">
                <a:tc gridSpan="6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Deductible: </a:t>
                      </a:r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the amount of eligible expenses a member must pay each year before the health plan will make payment for eligible benefits.  Note: The full family deductible must be met under a two-person</a:t>
                      </a:r>
                      <a:r>
                        <a:rPr lang="en-US" sz="1800" b="0" i="0" u="none" strike="noStrike" baseline="0" dirty="0" smtClean="0">
                          <a:effectLst/>
                          <a:latin typeface="+mn-lt"/>
                        </a:rPr>
                        <a:t> or family contract before benefits are paid for any person on the contract.</a:t>
                      </a:r>
                      <a:endParaRPr lang="en-US" sz="1800" b="1" i="0" u="none" strike="noStrike" dirty="0" smtClean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02711">
                <a:tc gridSpan="6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Coinsurance: </a:t>
                      </a: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fixed percentage amount that a member is responsible to pay.  Coinsurance applies after your annual deductible has been met.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715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419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Out-of-Pocket </a:t>
                      </a:r>
                      <a:r>
                        <a:rPr lang="en-US" sz="1800" b="1" i="0" u="none" strike="noStrike" dirty="0">
                          <a:effectLst/>
                          <a:latin typeface="+mn-lt"/>
                        </a:rPr>
                        <a:t>Maximum </a:t>
                      </a: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(OOPM): </a:t>
                      </a:r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the </a:t>
                      </a:r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maximum </a:t>
                      </a:r>
                      <a:r>
                        <a:rPr lang="en-US" sz="1800" b="0" i="0" u="none" strike="noStrike" dirty="0" smtClean="0">
                          <a:effectLst/>
                          <a:latin typeface="+mn-lt"/>
                        </a:rPr>
                        <a:t>amount </a:t>
                      </a:r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a member pays in a calendar year. 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OOPM includes deductibles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 coinsurance.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10AB2-4AA7-444C-8A30-5A9BBAE8008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57200"/>
            <a:ext cx="23006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4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</a:t>
            </a:r>
            <a:endParaRPr lang="en-US" sz="3200" b="1" dirty="0" smtClean="0"/>
          </a:p>
          <a:p>
            <a:endParaRPr lang="en-US" sz="3200" b="1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03884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809092" y="484233"/>
            <a:ext cx="60054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Benefit Plan</a:t>
            </a:r>
            <a:endParaRPr lang="en-US" dirty="0">
              <a:solidFill>
                <a:srgbClr val="4B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010819"/>
              </p:ext>
            </p:extLst>
          </p:nvPr>
        </p:nvGraphicFramePr>
        <p:xfrm>
          <a:off x="457200" y="1447800"/>
          <a:ext cx="79248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438400"/>
                <a:gridCol w="2438400"/>
              </a:tblGrid>
              <a:tr h="694900">
                <a:tc>
                  <a:txBody>
                    <a:bodyPr/>
                    <a:lstStyle/>
                    <a:p>
                      <a:r>
                        <a:rPr lang="en-US" dirty="0" smtClean="0"/>
                        <a:t>Coverage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In-Network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Out-of-Network</a:t>
                      </a:r>
                      <a:endParaRPr lang="en-US" dirty="0"/>
                    </a:p>
                  </a:txBody>
                  <a:tcPr anchor="ctr"/>
                </a:tc>
              </a:tr>
              <a:tr h="1057700">
                <a:tc>
                  <a:txBody>
                    <a:bodyPr/>
                    <a:lstStyle/>
                    <a:p>
                      <a:r>
                        <a:rPr lang="en-US" dirty="0" smtClean="0"/>
                        <a:t>Deductible</a:t>
                      </a:r>
                    </a:p>
                    <a:p>
                      <a:r>
                        <a:rPr lang="en-US" dirty="0" smtClean="0"/>
                        <a:t>(Single</a:t>
                      </a:r>
                      <a:r>
                        <a:rPr lang="en-US" baseline="0" dirty="0" smtClean="0"/>
                        <a:t> / Family)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$6,350 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$12,700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$12,700 / $25,400</a:t>
                      </a:r>
                      <a:endParaRPr lang="en-US" dirty="0"/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Coinsurance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</a:t>
                      </a:r>
                      <a:endParaRPr lang="en-US" dirty="0"/>
                    </a:p>
                  </a:txBody>
                  <a:tcPr anchor="ctr"/>
                </a:tc>
              </a:tr>
              <a:tr h="1524000">
                <a:tc>
                  <a:txBody>
                    <a:bodyPr/>
                    <a:lstStyle/>
                    <a:p>
                      <a:r>
                        <a:rPr lang="en-US" dirty="0" smtClean="0"/>
                        <a:t>Out-of-Pocket</a:t>
                      </a:r>
                      <a:r>
                        <a:rPr lang="en-US" baseline="0" dirty="0" smtClean="0"/>
                        <a:t> Maximum</a:t>
                      </a:r>
                    </a:p>
                    <a:p>
                      <a:r>
                        <a:rPr lang="en-US" baseline="0" dirty="0" smtClean="0"/>
                        <a:t>(Single / Family)</a:t>
                      </a:r>
                    </a:p>
                    <a:p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Includes deductible and coinsurance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$6,350 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$12,700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$15,000</a:t>
                      </a:r>
                      <a:r>
                        <a:rPr lang="en-US" baseline="0" dirty="0" smtClean="0"/>
                        <a:t> / $30,000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8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809092" y="484233"/>
            <a:ext cx="60054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Benefit Plan</a:t>
            </a:r>
            <a:endParaRPr lang="en-US" dirty="0">
              <a:solidFill>
                <a:srgbClr val="4B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11542"/>
              </p:ext>
            </p:extLst>
          </p:nvPr>
        </p:nvGraphicFramePr>
        <p:xfrm>
          <a:off x="914400" y="1219200"/>
          <a:ext cx="7467600" cy="46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694900">
                <a:tc>
                  <a:txBody>
                    <a:bodyPr/>
                    <a:lstStyle/>
                    <a:p>
                      <a:r>
                        <a:rPr lang="en-US" dirty="0" smtClean="0"/>
                        <a:t>Coverage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In-Network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Out-of-Network</a:t>
                      </a:r>
                      <a:endParaRPr lang="en-US" dirty="0"/>
                    </a:p>
                  </a:txBody>
                  <a:tcPr anchor="ctr"/>
                </a:tc>
              </a:tr>
              <a:tr h="694900">
                <a:tc>
                  <a:txBody>
                    <a:bodyPr/>
                    <a:lstStyle/>
                    <a:p>
                      <a:r>
                        <a:rPr lang="en-US" dirty="0" smtClean="0"/>
                        <a:t>Preventive Care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covered</a:t>
                      </a:r>
                      <a:endParaRPr lang="en-US" dirty="0"/>
                    </a:p>
                  </a:txBody>
                  <a:tcPr anchor="ctr"/>
                </a:tc>
              </a:tr>
              <a:tr h="59140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 Visit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 after deductible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 after deductible</a:t>
                      </a:r>
                      <a:endParaRPr lang="en-US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Urgent</a:t>
                      </a:r>
                      <a:r>
                        <a:rPr lang="en-US" baseline="0" dirty="0" smtClean="0"/>
                        <a:t> Care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 after deductible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 after deductible</a:t>
                      </a:r>
                      <a:endParaRPr lang="en-US" dirty="0"/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 Room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 after deductible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 after network deductible</a:t>
                      </a:r>
                      <a:endParaRPr lang="en-US" dirty="0"/>
                    </a:p>
                  </a:txBody>
                  <a:tcPr anchor="ctr"/>
                </a:tc>
              </a:tr>
              <a:tr h="694900">
                <a:tc>
                  <a:txBody>
                    <a:bodyPr/>
                    <a:lstStyle/>
                    <a:p>
                      <a:r>
                        <a:rPr lang="en-US" dirty="0" smtClean="0"/>
                        <a:t>Prescription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 after deductible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 after deductible</a:t>
                      </a:r>
                      <a:endParaRPr lang="en-US" dirty="0"/>
                    </a:p>
                  </a:txBody>
                  <a:tcPr anchor="ctr"/>
                </a:tc>
              </a:tr>
              <a:tr h="694900"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 after deductible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80% after deductible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204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776384" y="487019"/>
            <a:ext cx="72246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BCBSM Network</a:t>
            </a:r>
            <a:endParaRPr lang="en-US" dirty="0">
              <a:solidFill>
                <a:srgbClr val="4B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67229" y="1447799"/>
            <a:ext cx="3577251" cy="4649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93" tIns="43247" rIns="86493" bIns="43247"/>
          <a:lstStyle/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Search the BCBSM PPO Network online at </a:t>
            </a:r>
            <a:r>
              <a:rPr lang="en-US" sz="2800" b="1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www.bcbsm.com</a:t>
            </a:r>
          </a:p>
          <a:p>
            <a:pPr algn="ctr">
              <a:spcBef>
                <a:spcPts val="400"/>
              </a:spcBef>
              <a:buClr>
                <a:srgbClr val="4B0000"/>
              </a:buClr>
            </a:pPr>
            <a:r>
              <a:rPr lang="en-US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(Note:  For employees who reside outside of Michigan, search the BCBS national network at </a:t>
            </a:r>
            <a:r>
              <a:rPr lang="en-US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  <a:hlinkClick r:id="rId3"/>
              </a:rPr>
              <a:t>www.bcbs.com</a:t>
            </a:r>
            <a:r>
              <a:rPr lang="en-US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 algn="ctr">
              <a:spcBef>
                <a:spcPts val="400"/>
              </a:spcBef>
              <a:buClr>
                <a:srgbClr val="4B0000"/>
              </a:buClr>
            </a:pPr>
            <a:endParaRPr lang="en-US" sz="20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Contact BCBSM’s customer service</a:t>
            </a:r>
          </a:p>
          <a:p>
            <a:pPr>
              <a:spcBef>
                <a:spcPts val="400"/>
              </a:spcBef>
              <a:buClr>
                <a:srgbClr val="4B0000"/>
              </a:buClr>
            </a:pPr>
            <a:endParaRPr lang="en-US" sz="12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Ask the biller at your doctor’ office</a:t>
            </a:r>
            <a:endParaRPr lang="en-US" sz="24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sz="24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0"/>
              </a:spcBef>
              <a:buClr>
                <a:srgbClr val="4B0000"/>
              </a:buClr>
            </a:pPr>
            <a:endParaRPr lang="en-US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endParaRPr lang="en-US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2" t="19850" r="78073" b="1629"/>
          <a:stretch/>
        </p:blipFill>
        <p:spPr bwMode="auto">
          <a:xfrm>
            <a:off x="4444480" y="204716"/>
            <a:ext cx="4370835" cy="604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953000" y="3124200"/>
            <a:ext cx="2971800" cy="8882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7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9"/>
          <p:cNvSpPr txBox="1">
            <a:spLocks noChangeArrowheads="1"/>
          </p:cNvSpPr>
          <p:nvPr/>
        </p:nvSpPr>
        <p:spPr bwMode="auto">
          <a:xfrm>
            <a:off x="776384" y="487019"/>
            <a:ext cx="7224616" cy="5797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4B0000"/>
                </a:solidFill>
              </a:rPr>
              <a:t>BCBSM Value Adds</a:t>
            </a:r>
            <a:endParaRPr lang="en-US" dirty="0">
              <a:solidFill>
                <a:srgbClr val="4B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6013" y="1447800"/>
            <a:ext cx="8733971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493" tIns="43247" rIns="86493" bIns="43247"/>
          <a:lstStyle/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BCBSM.com allows members to: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View benefit coverage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Review claims</a:t>
            </a:r>
            <a:endParaRPr lang="en-US" sz="2400" dirty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App for your mobile device</a:t>
            </a:r>
          </a:p>
          <a:p>
            <a:pPr marL="781549" lvl="1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Order ID cards</a:t>
            </a:r>
          </a:p>
          <a:p>
            <a:pPr lvl="1">
              <a:spcBef>
                <a:spcPts val="400"/>
              </a:spcBef>
              <a:buClr>
                <a:srgbClr val="4B0000"/>
              </a:buClr>
            </a:pPr>
            <a:r>
              <a:rPr lang="en-US" sz="20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Note:  For those who live outside of Michigan, you will still access your member benefits through BCBSM.com</a:t>
            </a:r>
          </a:p>
          <a:p>
            <a:pPr lvl="1">
              <a:spcBef>
                <a:spcPts val="400"/>
              </a:spcBef>
              <a:buClr>
                <a:srgbClr val="4B0000"/>
              </a:buClr>
            </a:pPr>
            <a:endParaRPr lang="en-US" sz="20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Nurse available 24/7</a:t>
            </a:r>
          </a:p>
          <a:p>
            <a:pPr>
              <a:spcBef>
                <a:spcPts val="400"/>
              </a:spcBef>
              <a:buClr>
                <a:srgbClr val="4B0000"/>
              </a:buClr>
            </a:pPr>
            <a:endParaRPr lang="en-US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  <a:p>
            <a:pPr marL="324349" indent="-324349">
              <a:spcBef>
                <a:spcPts val="400"/>
              </a:spcBef>
              <a:buClr>
                <a:srgbClr val="4B0000"/>
              </a:buCl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Healthy Blue </a:t>
            </a:r>
            <a:r>
              <a:rPr lang="en-US" sz="2400" dirty="0" err="1" smtClean="0">
                <a:solidFill>
                  <a:srgbClr val="2F2F2F"/>
                </a:solidFill>
                <a:latin typeface="Calibri" pitchFamily="34" charset="0"/>
                <a:cs typeface="Calibri" pitchFamily="34" charset="0"/>
              </a:rPr>
              <a:t>Xtras</a:t>
            </a:r>
            <a:endParaRPr lang="en-US" sz="2400" dirty="0" smtClean="0">
              <a:solidFill>
                <a:srgbClr val="2F2F2F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2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RSA">
      <a:dk1>
        <a:srgbClr val="2F2F2F"/>
      </a:dk1>
      <a:lt1>
        <a:sysClr val="window" lastClr="FFFFFF"/>
      </a:lt1>
      <a:dk2>
        <a:srgbClr val="4B0000"/>
      </a:dk2>
      <a:lt2>
        <a:srgbClr val="EEECE1"/>
      </a:lt2>
      <a:accent1>
        <a:srgbClr val="3A1514"/>
      </a:accent1>
      <a:accent2>
        <a:srgbClr val="C7A71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5344</TotalTime>
  <Words>567</Words>
  <Application>Microsoft Office PowerPoint</Application>
  <PresentationFormat>On-screen Show (4:3)</PresentationFormat>
  <Paragraphs>131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Rose Street Advisors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Kalamazoo Christian Schools  Employee Benefit Options</dc:title>
  <dc:creator>Amy Ford</dc:creator>
  <cp:lastModifiedBy>Jennifer Hammond</cp:lastModifiedBy>
  <cp:revision>207</cp:revision>
  <cp:lastPrinted>2014-11-20T17:25:28Z</cp:lastPrinted>
  <dcterms:created xsi:type="dcterms:W3CDTF">2010-07-13T16:13:44Z</dcterms:created>
  <dcterms:modified xsi:type="dcterms:W3CDTF">2014-12-02T20:31:25Z</dcterms:modified>
</cp:coreProperties>
</file>